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4"/>
  </p:notesMasterIdLst>
  <p:sldIdLst>
    <p:sldId id="256" r:id="rId2"/>
    <p:sldId id="257" r:id="rId3"/>
    <p:sldId id="258" r:id="rId4"/>
    <p:sldId id="264" r:id="rId5"/>
    <p:sldId id="259" r:id="rId6"/>
    <p:sldId id="265" r:id="rId7"/>
    <p:sldId id="271" r:id="rId8"/>
    <p:sldId id="272" r:id="rId9"/>
    <p:sldId id="273" r:id="rId10"/>
    <p:sldId id="274" r:id="rId11"/>
    <p:sldId id="266" r:id="rId12"/>
    <p:sldId id="275" r:id="rId13"/>
    <p:sldId id="276" r:id="rId14"/>
    <p:sldId id="277" r:id="rId15"/>
    <p:sldId id="267" r:id="rId16"/>
    <p:sldId id="268" r:id="rId17"/>
    <p:sldId id="260" r:id="rId18"/>
    <p:sldId id="261" r:id="rId19"/>
    <p:sldId id="262" r:id="rId20"/>
    <p:sldId id="269" r:id="rId21"/>
    <p:sldId id="270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CBE8A6-DD80-904E-985D-7ED454100ADA}" v="548" dt="2023-10-19T23:16:58.168"/>
    <p1510:client id="{7553CFE1-EA68-4FBD-AFFD-EAAFE60C5A85}" v="19" dt="2023-11-13T06:01:20.236"/>
    <p1510:client id="{8BDB62A0-6A84-45A2-9D5E-0BCEE524B974}" v="620" dt="2023-10-19T11:42:16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865"/>
    <p:restoredTop sz="56772"/>
  </p:normalViewPr>
  <p:slideViewPr>
    <p:cSldViewPr snapToGrid="0">
      <p:cViewPr varScale="1">
        <p:scale>
          <a:sx n="49" d="100"/>
          <a:sy n="49" d="100"/>
        </p:scale>
        <p:origin x="9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393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D6BF3-415F-46BB-A660-5BB0A63FC989}" type="datetimeFigureOut">
              <a:t>11/12/2023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08857-7439-4E78-A4D6-3814D7BAA3C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6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dscotland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149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Incidences by Year and Cancer Sites</a:t>
            </a:r>
          </a:p>
          <a:p>
            <a:br>
              <a:rPr lang="en-GB" dirty="0"/>
            </a:br>
            <a:r>
              <a:rPr lang="en-GB" dirty="0"/>
              <a:t>Colorectal  = Colon + Rectum</a:t>
            </a:r>
          </a:p>
          <a:p>
            <a:endParaRPr lang="en-GB" dirty="0"/>
          </a:p>
          <a:p>
            <a:r>
              <a:rPr lang="en-GB" dirty="0"/>
              <a:t>Lung largest for both sexes</a:t>
            </a:r>
          </a:p>
          <a:p>
            <a:r>
              <a:rPr lang="en-GB" dirty="0"/>
              <a:t>Breast = female</a:t>
            </a:r>
          </a:p>
          <a:p>
            <a:r>
              <a:rPr lang="en-GB" dirty="0"/>
              <a:t>Prostate 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648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a wide variation in which cancers are more prevalent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96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Risk of developing cancer increases substantially with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851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red dashed horizontal line marks the Health Improvement Scotland standard target of 60%.</a:t>
            </a:r>
          </a:p>
          <a:p>
            <a:endParaRPr lang="en-GB" dirty="0"/>
          </a:p>
          <a:p>
            <a:r>
              <a:rPr lang="en-GB" dirty="0"/>
              <a:t>This shows that in the current Bowel Cancer Screening latest results around 2/3 of the people invited via the screening programme are taking up the offer.</a:t>
            </a:r>
          </a:p>
          <a:p>
            <a:endParaRPr lang="en-GB" dirty="0"/>
          </a:p>
          <a:p>
            <a:r>
              <a:rPr lang="en-GB" dirty="0"/>
              <a:t>Females are more likely to return the tests than males.</a:t>
            </a:r>
          </a:p>
          <a:p>
            <a:endParaRPr lang="en-GB" dirty="0"/>
          </a:p>
          <a:p>
            <a:r>
              <a:rPr lang="en-GB" dirty="0"/>
              <a:t>Bowel Cancer Screening Uptake</a:t>
            </a:r>
          </a:p>
          <a:p>
            <a:r>
              <a:rPr lang="en-GB" dirty="0"/>
              <a:t>Data for May 2020 to April 2022</a:t>
            </a:r>
          </a:p>
          <a:p>
            <a:r>
              <a:rPr lang="en-GB" dirty="0"/>
              <a:t>Sex	Health Board	Uptake (%)</a:t>
            </a:r>
          </a:p>
          <a:p>
            <a:r>
              <a:rPr lang="en-GB" dirty="0"/>
              <a:t>All persons	Scotland	66.7</a:t>
            </a:r>
          </a:p>
          <a:p>
            <a:r>
              <a:rPr lang="en-GB" dirty="0"/>
              <a:t>Females	Scotland	69.1</a:t>
            </a:r>
          </a:p>
          <a:p>
            <a:r>
              <a:rPr lang="en-GB" dirty="0"/>
              <a:t>Males	Scotland	64.3</a:t>
            </a:r>
          </a:p>
          <a:p>
            <a:r>
              <a:rPr lang="en-GB" dirty="0"/>
              <a:t>Data Source: Public Health Scotland</a:t>
            </a:r>
          </a:p>
          <a:p>
            <a:r>
              <a:rPr lang="en-GB" dirty="0"/>
              <a:t>For the most recent round of testing the target has been met and exceeded by a clear margin.</a:t>
            </a:r>
          </a:p>
          <a:p>
            <a:endParaRPr lang="en-GB" dirty="0"/>
          </a:p>
          <a:p>
            <a:r>
              <a:rPr lang="en-GB" dirty="0"/>
              <a:t>Continue to enhance communication to try and engage the remaining third of the general public making more efforts to target males.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9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progressive diseases like cancer early treatment is important to improve the chances of a better outcome for the patient.</a:t>
            </a:r>
          </a:p>
          <a:p>
            <a:endParaRPr lang="en-GB" dirty="0"/>
          </a:p>
          <a:p>
            <a:r>
              <a:rPr lang="en-GB" dirty="0"/>
              <a:t>In the publication Better Cancer Care, An Action Plan, The Scottish Government has set targets that once a cancer has been diagnosed the patients should start </a:t>
            </a:r>
            <a:r>
              <a:rPr lang="en-GB" dirty="0" err="1"/>
              <a:t>treament</a:t>
            </a:r>
            <a:r>
              <a:rPr lang="en-GB" dirty="0"/>
              <a:t> within a </a:t>
            </a:r>
            <a:r>
              <a:rPr lang="en-GB" dirty="0" err="1"/>
              <a:t>partcular</a:t>
            </a:r>
            <a:r>
              <a:rPr lang="en-GB" dirty="0"/>
              <a:t> timeframe.</a:t>
            </a:r>
          </a:p>
          <a:p>
            <a:endParaRPr lang="en-GB" dirty="0"/>
          </a:p>
          <a:p>
            <a:r>
              <a:rPr lang="en-GB" dirty="0"/>
              <a:t>“…Current standards for cancer waiting times are that 95% of all eligible patients should wait no longer than 31 or 62 days…”</a:t>
            </a:r>
          </a:p>
          <a:p>
            <a:endParaRPr lang="en-GB" dirty="0"/>
          </a:p>
          <a:p>
            <a:r>
              <a:rPr lang="en-GB" dirty="0"/>
              <a:t>For this we will be using Public Health Scotland dataset for Cancer Waiting Times. “Cancer Waiting Times statistics for the 62 day standard for patients urgently referred with a suspicion of cancer to first cancer treatment and for the 31 day standard for patients regardless of the route of referral from date decision to treat to first cancer treatment.” - Public Health Scotland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574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0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If your solution would require implementation, discuss how this could be done</a:t>
            </a:r>
            <a:r>
              <a:rPr lang="en-US" sz="1800" b="0" i="0" u="none" strike="noStrike" dirty="0">
                <a:solidFill>
                  <a:srgbClr val="44546A"/>
                </a:solidFill>
                <a:effectLst/>
                <a:latin typeface="Arial" panose="020B0604020202020204" pitchFamily="34" charset="0"/>
              </a:rPr>
              <a:t>​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76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2"/>
                </a:solidFill>
                <a:cs typeface="Arial"/>
              </a:rPr>
              <a:t>Any enhancements you would pick up if you’d had more time</a:t>
            </a:r>
            <a:r>
              <a:rPr lang="en-US" dirty="0">
                <a:solidFill>
                  <a:schemeClr val="tx2"/>
                </a:solidFill>
                <a:cs typeface="Arial"/>
              </a:rPr>
              <a:t> </a:t>
            </a:r>
            <a:endParaRPr lang="en-US" dirty="0">
              <a:solidFill>
                <a:schemeClr val="tx2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155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Any lessons for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518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Public Health Scotland active R users of and dashboard creators. They are gradually building up their </a:t>
            </a:r>
            <a:r>
              <a:rPr lang="en-US" dirty="0" err="1"/>
              <a:t>opendata</a:t>
            </a:r>
            <a:r>
              <a:rPr lang="en-US" dirty="0"/>
              <a:t> repository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National Records of Scotland – beautiful charts, plain English reports. But can’t always get a URL directly to a CSV file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7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your approach to the business question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Lots of data, lots of places. Simplify</a:t>
            </a:r>
            <a:endParaRPr lang="en-US" dirty="0"/>
          </a:p>
          <a:p>
            <a:endParaRPr lang="en-GB" dirty="0"/>
          </a:p>
          <a:p>
            <a:r>
              <a:rPr lang="en-GB" dirty="0"/>
              <a:t>Brief was from point of view of Scottish Government ministers asking for information from relevant funded organisations.</a:t>
            </a:r>
          </a:p>
          <a:p>
            <a:r>
              <a:rPr lang="en-GB" dirty="0"/>
              <a:t>High level view of the impact of cancer on the lives of people living in Scotland and for whom health services need to be funded/resourced.</a:t>
            </a:r>
          </a:p>
          <a:p>
            <a:endParaRPr lang="en-GB" dirty="0"/>
          </a:p>
          <a:p>
            <a:r>
              <a:rPr lang="en-GB" dirty="0"/>
              <a:t>Took data that would correspond with some targets set by politicians in </a:t>
            </a:r>
          </a:p>
          <a:p>
            <a:r>
              <a:rPr lang="en-GB" dirty="0"/>
              <a:t>agreed policy documents/standards for service delivery.</a:t>
            </a:r>
          </a:p>
          <a:p>
            <a:endParaRPr lang="en-GB" dirty="0"/>
          </a:p>
          <a:p>
            <a:r>
              <a:rPr lang="en-GB" dirty="0"/>
              <a:t>Mindful that this information might be shared with general public/press releases</a:t>
            </a:r>
          </a:p>
          <a:p>
            <a:endParaRPr lang="en-GB" dirty="0"/>
          </a:p>
          <a:p>
            <a:pPr algn="l" fontAlgn="base"/>
            <a:r>
              <a:rPr lang="en-GB" dirty="0"/>
              <a:t>Death – ‘</a:t>
            </a:r>
            <a:r>
              <a:rPr lang="en-GB" b="1" i="0" dirty="0">
                <a:solidFill>
                  <a:srgbClr val="3F4141"/>
                </a:solidFill>
                <a:effectLst/>
                <a:latin typeface="robotobold"/>
              </a:rPr>
              <a:t>Vital Events’</a:t>
            </a:r>
            <a:r>
              <a:rPr lang="en-GB" dirty="0"/>
              <a:t>, </a:t>
            </a: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National Records of Scotland </a:t>
            </a:r>
            <a:r>
              <a:rPr lang="en-GB" dirty="0"/>
              <a:t> (NRS)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NRS  Preserving the past, Recording the present, Informing the future</a:t>
            </a:r>
            <a:endParaRPr lang="en-GB" dirty="0"/>
          </a:p>
          <a:p>
            <a:endParaRPr lang="en-GB" dirty="0"/>
          </a:p>
          <a:p>
            <a:r>
              <a:rPr lang="en-GB" dirty="0"/>
              <a:t>WHAT IS A DEATH STATISTICALLY</a:t>
            </a:r>
          </a:p>
          <a:p>
            <a:r>
              <a:rPr lang="en-GB" b="0" i="0" dirty="0">
                <a:solidFill>
                  <a:srgbClr val="3F4141"/>
                </a:solidFill>
                <a:effectLst/>
                <a:latin typeface="robotoregular"/>
              </a:rPr>
              <a:t>‘underlying cause’ of death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event of a death, a death certificate is signed by a doctor, the death is then registered with the local ’Registrar’</a:t>
            </a:r>
          </a:p>
          <a:p>
            <a:pPr algn="l" fontAlgn="base"/>
            <a:r>
              <a:rPr lang="en-GB" b="0" i="0" dirty="0">
                <a:solidFill>
                  <a:srgbClr val="3F4141"/>
                </a:solidFill>
                <a:effectLst/>
                <a:latin typeface="robotoregular"/>
              </a:rPr>
              <a:t>Responsibility is divided between the Registrar General and 32 local councils who employ a total of 900 registrars.</a:t>
            </a:r>
            <a:endParaRPr lang="en-GB" dirty="0"/>
          </a:p>
          <a:p>
            <a:r>
              <a:rPr lang="en-GB" dirty="0"/>
              <a:t>Family history, widowed grandmother was the local ‘Registrar’ – </a:t>
            </a:r>
          </a:p>
          <a:p>
            <a:r>
              <a:rPr lang="en-GB" dirty="0"/>
              <a:t>Scottish social history – widows were given ‘first pick’ of the job  - day before social security.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Data Security in 1970s, blank forms stored in a safe in a garden shed!</a:t>
            </a:r>
          </a:p>
          <a:p>
            <a:endParaRPr lang="en-GB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F4141"/>
                </a:solidFill>
                <a:effectLst/>
                <a:latin typeface="inherit"/>
              </a:rPr>
              <a:t>Registration of Births, Deaths and Marriages (Scotland) Act 1965</a:t>
            </a:r>
            <a:endParaRPr lang="en-GB" dirty="0"/>
          </a:p>
          <a:p>
            <a:r>
              <a:rPr lang="en-GB" b="0" i="0" dirty="0">
                <a:solidFill>
                  <a:srgbClr val="343536"/>
                </a:solidFill>
                <a:effectLst/>
                <a:latin typeface="PT Sans" panose="020B0503020203020204" pitchFamily="34" charset="77"/>
              </a:rPr>
              <a:t>Scotland's 'vital statistics' - </a:t>
            </a:r>
            <a:r>
              <a:rPr lang="en-GB" b="1" i="0" dirty="0">
                <a:solidFill>
                  <a:srgbClr val="343536"/>
                </a:solidFill>
                <a:effectLst/>
                <a:latin typeface="PT Sans" panose="020B0503020203020204" pitchFamily="34" charset="77"/>
              </a:rPr>
              <a:t>the registers of births, marriages and deaths</a:t>
            </a:r>
            <a:r>
              <a:rPr lang="en-GB" dirty="0"/>
              <a:t>,</a:t>
            </a:r>
          </a:p>
          <a:p>
            <a:r>
              <a:rPr lang="en-GB" dirty="0"/>
              <a:t> “Hatches, Matches and Dispatches”</a:t>
            </a:r>
          </a:p>
          <a:p>
            <a:r>
              <a:rPr lang="en-GB" dirty="0"/>
              <a:t>NRS Death certificate data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10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any challenges encountered and how you addressed these</a:t>
            </a:r>
          </a:p>
          <a:p>
            <a:endParaRPr lang="en-GB" dirty="0"/>
          </a:p>
          <a:p>
            <a:r>
              <a:rPr lang="en-GB" dirty="0"/>
              <a:t>Neoplasm, ICD-10 A World Health Organisation  standard – more later.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ISD Scotland | Information Services Division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Excel format files</a:t>
            </a:r>
            <a:r>
              <a:rPr lang="en-GB" sz="14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– hidden sheets/rows/columns.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Source data with multiple tables on same sheet.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Footnotes on Excel files…these can be in the exported CSV files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Shiny not displaying labels – Stack Overflow to the rescue!</a:t>
            </a:r>
            <a:endParaRPr lang="en-GB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Present a story of your final insights which compels your client to action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26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 [1] "Accidents"                                                          </a:t>
            </a:r>
          </a:p>
          <a:p>
            <a:r>
              <a:rPr lang="en-GB" dirty="0"/>
              <a:t> [2] "Alcohol-specific"                                                   </a:t>
            </a:r>
          </a:p>
          <a:p>
            <a:r>
              <a:rPr lang="en-GB" dirty="0"/>
              <a:t> [3] "All causes"                                                         </a:t>
            </a:r>
          </a:p>
          <a:p>
            <a:r>
              <a:rPr lang="en-GB" dirty="0"/>
              <a:t> [4] "Cancer (malignant neoplasms: 140-208 /C00-97)"                      </a:t>
            </a:r>
          </a:p>
          <a:p>
            <a:r>
              <a:rPr lang="en-GB" dirty="0"/>
              <a:t> [5] "Cerebrovascular disease (stroke:430-438 / I60-69)"                  </a:t>
            </a:r>
          </a:p>
          <a:p>
            <a:r>
              <a:rPr lang="en-GB" dirty="0"/>
              <a:t> [6] "Chronic Obstructive Pulmonary Disease NEW DEF(490-492,496 / J40-44)"</a:t>
            </a:r>
          </a:p>
          <a:p>
            <a:r>
              <a:rPr lang="en-GB" dirty="0"/>
              <a:t> [7] "Covid-19"                                                           </a:t>
            </a:r>
          </a:p>
          <a:p>
            <a:r>
              <a:rPr lang="en-GB" dirty="0"/>
              <a:t> [8] "Dementia and Alzheimer's"                                           </a:t>
            </a:r>
          </a:p>
          <a:p>
            <a:r>
              <a:rPr lang="en-GB" dirty="0"/>
              <a:t> [9] "Diseases of the circulatory system(390-459 / I00-I99)"              </a:t>
            </a:r>
          </a:p>
          <a:p>
            <a:r>
              <a:rPr lang="en-GB" dirty="0"/>
              <a:t>[10] "Diseases of the respiratory system(460-519 / J00-99)"               </a:t>
            </a:r>
          </a:p>
          <a:p>
            <a:r>
              <a:rPr lang="en-GB" dirty="0"/>
              <a:t>[11] "drug related"                                                       </a:t>
            </a:r>
          </a:p>
          <a:p>
            <a:r>
              <a:rPr lang="en-GB" dirty="0"/>
              <a:t>[12] "Ischaemic (coronary) heart disease(410-414 / I20-25)"               </a:t>
            </a:r>
          </a:p>
          <a:p>
            <a:r>
              <a:rPr lang="en-GB" dirty="0"/>
              <a:t>[13] "Probable suicide"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1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hear sirens in the background, it will be the Data Analysis police coming to cart me away.</a:t>
            </a:r>
          </a:p>
          <a:p>
            <a:endParaRPr lang="en-GB" dirty="0"/>
          </a:p>
          <a:p>
            <a:r>
              <a:rPr lang="en-GB" dirty="0"/>
              <a:t>For the latest year of data available</a:t>
            </a:r>
          </a:p>
          <a:p>
            <a:endParaRPr lang="en-GB" dirty="0"/>
          </a:p>
          <a:p>
            <a:r>
              <a:rPr lang="en-GB" dirty="0"/>
              <a:t>Almost exactly a quarter.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4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Change over time for all causes of death</a:t>
            </a:r>
          </a:p>
          <a:p>
            <a:endParaRPr lang="en-GB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COVID - Dramatic entry 2020, brand new cause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Rate of death from cancer dropped -&gt; vulnerable older age group </a:t>
            </a:r>
          </a:p>
          <a:p>
            <a:endParaRPr lang="en-GB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1999 Dementia coding changed from ICD-9 -&gt; ICD 10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Even so rapid increase with wave  “baby boomers” after second world war </a:t>
            </a: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Born in 1940s now in their 80s</a:t>
            </a:r>
          </a:p>
          <a:p>
            <a:endParaRPr lang="en-GB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is proportions not numbers – we’ll see those in the incidences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4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323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Sadly, most recent year of stats is the highest incidences on record. </a:t>
            </a:r>
          </a:p>
          <a:p>
            <a:r>
              <a:rPr lang="en-GB" dirty="0"/>
              <a:t>It must be remembered that population is increasing and ageing during this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8857-7439-4E78-A4D6-3814D7BAA3C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0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9051-543B-F863-343C-7221480CA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FF394-14E4-A6B2-7866-15884BD38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B7B2-D115-A751-385E-BB0BF406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2389C-3280-271E-54E8-3EF2D73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2EA7B-CB87-65F7-78AE-892D60FA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A0A6-A5C3-9AE1-6C17-559EFC79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B08C9-D83F-E821-8FE1-6CDFDFBA1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97ADD-46C7-4924-2E08-4F74EFCB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4ACB-1127-57B2-E3AF-95E26FD64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E88D8-993B-9EF4-F263-81C31A5D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E14EB-77AC-74BA-9D3F-0F5F363A2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F9E77-EB91-BED4-3904-D8EC17A32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05673-2836-4B26-3308-89C89878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8BEEB-2596-58E7-6AF4-74503DCE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65067-B5AD-1B2A-9B8C-272D6A4F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EC89-9113-2F54-F894-4357DD2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1343-2DEF-AD3F-CF87-D2D766E5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4C947-3246-9F2C-E5FC-BE10B9EB0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3FCCD-722D-A9E6-0FD7-9EE12233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BB442-C05E-C6A0-DF4B-E8BBBE66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FFED-5B19-9A19-3491-E7CEE1E6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6A9D3-C435-4EEA-1013-1F5EB3C74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C0265-1406-412F-4804-C9AF336A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7537-4C2B-6EC7-CFF7-A62436C0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89A72-FAA7-F07A-05D8-C6CF5A4F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7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140A-9BDC-726D-5AE8-58D7FD98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81BF2-E720-85CB-4AF9-E9F066129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D594C-4EE1-59F2-9D95-8C1F51999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E3019-038F-F498-A63E-209DF09E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A78D5-07D7-61FA-3DFA-AEA7A25F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1D539-F090-EBDE-501F-328696EB1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2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9A1B-36ED-3AA4-7F6B-E6B1D263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EA29D-0A30-8EA4-77EE-97819DB6F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89EA-61F4-8B4B-4123-5E863B3B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3C823-55E9-9070-AAC6-06DE946A69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D21E09-900B-30A5-631A-ABA15D905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DBB3C-431A-8E6D-FCB4-3DF97CAE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99A38-36F5-2608-35C0-76429AF3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D5DC5-ADAD-31A1-DB1C-6FAC5087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47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7AF5-6C5E-2EE3-FE4C-BA87E4DE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337BB-7A69-36F7-8808-01A1EDA3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B6898-C12E-8076-EA33-9AF2C3AC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98DD5-CB36-68DF-B006-FA730574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EAD0A-490F-CBA0-BF52-A4AC9BF6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648BA-DFA0-78CE-8988-08B5474D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A5E5E-EAA1-176C-9D1E-3E5EAAB2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6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1F1B-65E4-D383-5F06-02C042D6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F12C-E844-22A1-A0BD-47074DD43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C7813-50F5-2BB6-63E2-E592DD5E0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9DB1D-6666-CE27-1ED8-4B973DFB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9046-A103-7780-394A-48F80451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703AC-1749-7D40-E52A-FA8011C1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1F01-0EC5-308E-009B-483B4076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2A73D-83B7-4B58-5373-35E9F41A3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A4AE8-1663-B99E-59D2-E70874D37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3E9E2-C709-D275-9CDD-D00FC381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C1CA0-5972-9817-EC5E-5332B169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D0AAA-F703-C621-9582-3C89A34C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6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879DF-CD7E-426E-5255-B77CF3C1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3A218-8169-CA77-0C98-F13BDE47D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BF824-2249-A9FB-73FD-DD897795E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E52BB-40AA-AAD5-DE67-267723ADB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706B-03A8-0993-41A2-472857F40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1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journeyoutofpink.com/2020/02/annual-checkup-yields-good-new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File:Small_cell_lung_cancer_-_cytology.j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articles/build/interactive-doc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tYZX1Mclgc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6243489" cy="2784496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chemeClr val="tx2"/>
                </a:solidFill>
                <a:ea typeface="Calibri Light"/>
                <a:cs typeface="Calibri Light"/>
              </a:rPr>
              <a:t>Cancer in Scotland</a:t>
            </a:r>
            <a:endParaRPr lang="en-GB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937" y="3602038"/>
            <a:ext cx="5716812" cy="15605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3200">
                <a:solidFill>
                  <a:schemeClr val="tx2"/>
                </a:solidFill>
                <a:ea typeface="Calibri"/>
                <a:cs typeface="Calibri"/>
              </a:rPr>
              <a:t>Lessons from death for life</a:t>
            </a:r>
            <a:endParaRPr lang="en-US"/>
          </a:p>
        </p:txBody>
      </p:sp>
      <p:pic>
        <p:nvPicPr>
          <p:cNvPr id="30" name="Picture 29" descr="Pink ribbon symbol for breast cancer awareness on a blue background">
            <a:extLst>
              <a:ext uri="{FF2B5EF4-FFF2-40B4-BE49-F238E27FC236}">
                <a16:creationId xmlns:a16="http://schemas.microsoft.com/office/drawing/2014/main" id="{110EA84D-F92A-18D4-A3A1-A02A99457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" r="41315" b="4"/>
          <a:stretch/>
        </p:blipFill>
        <p:spPr>
          <a:xfrm>
            <a:off x="6878865" y="1319379"/>
            <a:ext cx="3319947" cy="3853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2D840-4582-0893-24FF-907F99B79883}"/>
              </a:ext>
            </a:extLst>
          </p:cNvPr>
          <p:cNvSpPr txBox="1"/>
          <p:nvPr/>
        </p:nvSpPr>
        <p:spPr>
          <a:xfrm>
            <a:off x="6677663" y="5269660"/>
            <a:ext cx="37179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/>
              <a:t>October is Breast Cancer Awareness Month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041C9-9D3D-E546-07B2-B5A4B66E3556}"/>
              </a:ext>
            </a:extLst>
          </p:cNvPr>
          <p:cNvSpPr txBox="1"/>
          <p:nvPr/>
        </p:nvSpPr>
        <p:spPr>
          <a:xfrm>
            <a:off x="425823" y="5266764"/>
            <a:ext cx="53205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/>
              <a:t>Lesley Duff</a:t>
            </a:r>
            <a:br>
              <a:rPr lang="en-GB" sz="2800"/>
            </a:br>
            <a:r>
              <a:rPr lang="en-GB" sz="2800"/>
              <a:t>CodeClan DR22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9A1C5AD2-ADA4-0A74-448E-7676CC7FC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571500"/>
            <a:ext cx="65151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4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4E78-6CAF-452D-81E2-7413FC04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Insights – Incidences</a:t>
            </a:r>
            <a:endParaRPr lang="en-GB" dirty="0"/>
          </a:p>
        </p:txBody>
      </p:sp>
      <p:pic>
        <p:nvPicPr>
          <p:cNvPr id="9" name="Content Placeholder 8" descr="A graph of a line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C4BB12E6-0E11-E47E-2E1B-263ABE12D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2194"/>
            <a:ext cx="5181600" cy="3698199"/>
          </a:xfrm>
        </p:spPr>
      </p:pic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CAC3D803-4C41-C398-7520-B04F9FA533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18290"/>
            <a:ext cx="5181600" cy="2566007"/>
          </a:xfrm>
        </p:spPr>
      </p:pic>
    </p:spTree>
    <p:extLst>
      <p:ext uri="{BB962C8B-B14F-4D97-AF65-F5344CB8AC3E}">
        <p14:creationId xmlns:p14="http://schemas.microsoft.com/office/powerpoint/2010/main" val="429061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D34769B-EFA4-4FB6-D561-B4C4A514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963" y="0"/>
            <a:ext cx="8576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1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DEA3-B336-14A9-A38B-AD31482C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4843"/>
          </a:xfrm>
        </p:spPr>
        <p:txBody>
          <a:bodyPr>
            <a:normAutofit/>
          </a:bodyPr>
          <a:lstStyle/>
          <a:p>
            <a:r>
              <a:rPr lang="en-GB" dirty="0"/>
              <a:t>Age Range</a:t>
            </a:r>
          </a:p>
        </p:txBody>
      </p:sp>
      <p:pic>
        <p:nvPicPr>
          <p:cNvPr id="6" name="Content Placeholder 5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731665D6-A5CB-1952-E10A-E59FD56CC4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3981" y="1392844"/>
            <a:ext cx="5625336" cy="5438659"/>
          </a:xfrm>
        </p:spPr>
      </p:pic>
      <p:pic>
        <p:nvPicPr>
          <p:cNvPr id="8" name="Content Placeholder 7" descr="A table with text and numbers&#10;&#10;Description automatically generated">
            <a:extLst>
              <a:ext uri="{FF2B5EF4-FFF2-40B4-BE49-F238E27FC236}">
                <a16:creationId xmlns:a16="http://schemas.microsoft.com/office/drawing/2014/main" id="{85EBF6AE-7A49-0100-A9C8-E1EFB5BFF2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96684" y="363482"/>
            <a:ext cx="5163347" cy="2949046"/>
          </a:xfrm>
        </p:spPr>
      </p:pic>
      <p:pic>
        <p:nvPicPr>
          <p:cNvPr id="10" name="Picture 9" descr="A screenshot of a table&#10;&#10;Description automatically generated">
            <a:extLst>
              <a:ext uri="{FF2B5EF4-FFF2-40B4-BE49-F238E27FC236}">
                <a16:creationId xmlns:a16="http://schemas.microsoft.com/office/drawing/2014/main" id="{9CF1D802-E1D5-ACF7-3F6F-CEB891757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066" y="3276138"/>
            <a:ext cx="5178734" cy="34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15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98FDA3DB-9C00-01EA-80DD-2450E3D5556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07963" y="0"/>
            <a:ext cx="8576073" cy="6858000"/>
          </a:xfrm>
        </p:spPr>
      </p:pic>
    </p:spTree>
    <p:extLst>
      <p:ext uri="{BB962C8B-B14F-4D97-AF65-F5344CB8AC3E}">
        <p14:creationId xmlns:p14="http://schemas.microsoft.com/office/powerpoint/2010/main" val="60435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B1C0-B94B-3165-337E-F9F16C0F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Insights  - Screening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7E42B2-0374-D484-315C-C849A3FD1F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298" y="1579900"/>
            <a:ext cx="5178465" cy="3698199"/>
          </a:xfrm>
        </p:spPr>
      </p:pic>
      <p:pic>
        <p:nvPicPr>
          <p:cNvPr id="9" name="Content Placeholder 8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04B150D-AF28-A836-539B-7D8BA5F90E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45" y="1195708"/>
            <a:ext cx="6603124" cy="5242266"/>
          </a:xfrm>
        </p:spPr>
      </p:pic>
    </p:spTree>
    <p:extLst>
      <p:ext uri="{BB962C8B-B14F-4D97-AF65-F5344CB8AC3E}">
        <p14:creationId xmlns:p14="http://schemas.microsoft.com/office/powerpoint/2010/main" val="1467265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C9D9-CDB9-B35A-782B-2B602182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Insights Waiting Times</a:t>
            </a:r>
            <a:endParaRPr lang="en-GB"/>
          </a:p>
        </p:txBody>
      </p:sp>
      <p:pic>
        <p:nvPicPr>
          <p:cNvPr id="7" name="Content Placeholder 6" descr="A graph of 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583FE69-62C3-D1A5-B0D8-1C5FE2BEEC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193"/>
            <a:ext cx="5181600" cy="369819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8CFB92-DB4D-3B81-8049-ACFB049DA2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1863" y="1830951"/>
            <a:ext cx="6081791" cy="4340681"/>
          </a:xfrm>
        </p:spPr>
      </p:pic>
    </p:spTree>
    <p:extLst>
      <p:ext uri="{BB962C8B-B14F-4D97-AF65-F5344CB8AC3E}">
        <p14:creationId xmlns:p14="http://schemas.microsoft.com/office/powerpoint/2010/main" val="363151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B1AB-214C-3523-B201-B64FF481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10998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  <a:cs typeface="Posterama"/>
              </a:rPr>
              <a:t>Implementation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2CF2-21C2-5C6F-FDAF-85B1BADC4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7276011" cy="46373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Arial"/>
                <a:cs typeface="Arial"/>
              </a:rPr>
              <a:t>Another data in cancer registry that could be opened to a wider audience?</a:t>
            </a:r>
          </a:p>
          <a:p>
            <a:r>
              <a:rPr lang="en-GB" sz="2400" dirty="0">
                <a:solidFill>
                  <a:schemeClr val="tx2"/>
                </a:solidFill>
                <a:latin typeface="Arial"/>
                <a:cs typeface="Arial"/>
              </a:rPr>
              <a:t>Treatment needs to start sooner. Rethink strategy?</a:t>
            </a:r>
          </a:p>
          <a:p>
            <a:r>
              <a:rPr lang="en-GB" sz="2400" dirty="0">
                <a:solidFill>
                  <a:schemeClr val="tx2"/>
                </a:solidFill>
                <a:latin typeface="Arial"/>
                <a:cs typeface="Arial"/>
              </a:rPr>
              <a:t>Cancers vary by type across age groups. Use digital technology to provide tailored risk advice re symptoms for differing age groups/sexes and parents for signs in children.</a:t>
            </a:r>
          </a:p>
          <a:p>
            <a:r>
              <a:rPr lang="en-GB" sz="2400" dirty="0">
                <a:solidFill>
                  <a:schemeClr val="tx2"/>
                </a:solidFill>
                <a:latin typeface="Arial"/>
                <a:cs typeface="Arial"/>
              </a:rPr>
              <a:t>Make it easier to access data programmatically for use by dashboards - URLs</a:t>
            </a:r>
          </a:p>
          <a:p>
            <a:r>
              <a:rPr lang="en-GB" sz="2400" dirty="0">
                <a:solidFill>
                  <a:schemeClr val="tx2"/>
                </a:solidFill>
                <a:latin typeface="Arial"/>
                <a:cs typeface="Arial"/>
              </a:rPr>
              <a:t>Landscape of multiple organisations different websites – rank poorly in search engines, less online visibility/traffic.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EDB53-3D4A-E628-D7C6-04B718ACE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469" r="21469"/>
          <a:stretch/>
        </p:blipFill>
        <p:spPr>
          <a:xfrm>
            <a:off x="7733211" y="1"/>
            <a:ext cx="44754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78C56-4DFB-E464-440E-915BADD7BCF4}"/>
              </a:ext>
            </a:extLst>
          </p:cNvPr>
          <p:cNvSpPr txBox="1"/>
          <p:nvPr/>
        </p:nvSpPr>
        <p:spPr>
          <a:xfrm>
            <a:off x="6308725" y="6862763"/>
            <a:ext cx="589915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17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D870-4062-2F2D-D204-EF3D15AB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  <a:cs typeface="Posterama"/>
              </a:rPr>
              <a:t>Enhancements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BD60-A76D-6C40-121E-93F615B1D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187337"/>
            <a:ext cx="5883115" cy="2938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Vaccination </a:t>
            </a:r>
            <a:r>
              <a:rPr lang="en-US" dirty="0" err="1">
                <a:solidFill>
                  <a:schemeClr val="tx2"/>
                </a:solidFill>
                <a:ea typeface="+mn-lt"/>
                <a:cs typeface="+mn-lt"/>
              </a:rPr>
              <a:t>programme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 – prevention!</a:t>
            </a:r>
          </a:p>
          <a:p>
            <a:pPr marL="285750" indent="-285750"/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Breast and Cervical Screening</a:t>
            </a:r>
          </a:p>
          <a:p>
            <a:pPr marL="285750" indent="-285750"/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R shiny app hosting for Cancer Risk Tool</a:t>
            </a:r>
          </a:p>
          <a:p>
            <a:pPr marL="0" indent="0">
              <a:buNone/>
            </a:pPr>
            <a:endParaRPr lang="en-GB" dirty="0">
              <a:solidFill>
                <a:schemeClr val="tx2"/>
              </a:solidFill>
            </a:endParaRPr>
          </a:p>
          <a:p>
            <a:pPr marL="0" indent="0">
              <a:buClr>
                <a:prstClr val="white"/>
              </a:buClr>
              <a:buNone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285750" indent="-285750">
              <a:buClr>
                <a:srgbClr val="FFFFFF"/>
              </a:buClr>
            </a:pPr>
            <a:endParaRPr lang="en-GB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EA2F6C70-5C95-00B6-1B1A-05076291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3" r="24873"/>
          <a:stretch/>
        </p:blipFill>
        <p:spPr>
          <a:xfrm>
            <a:off x="6126006" y="732348"/>
            <a:ext cx="4951222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2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9A31-248C-B862-21C6-5D627762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Lessons -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38087-6D87-931F-1FCF-CA917FB3F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673" y="2776901"/>
            <a:ext cx="9501157" cy="3788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Death causes other than cancer…dementia looks scary!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chemeClr val="tx2"/>
                </a:solidFill>
              </a:rPr>
              <a:t>Good news re cancer rates even if small.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r>
              <a:rPr lang="en-US" dirty="0">
                <a:solidFill>
                  <a:schemeClr val="tx2"/>
                </a:solidFill>
                <a:cs typeface="Calibri"/>
              </a:rPr>
              <a:t>Wide variation in which cancers at which age - how do we inform the public regarding symptoms?</a:t>
            </a:r>
          </a:p>
          <a:p>
            <a:r>
              <a:rPr lang="en-US" dirty="0">
                <a:solidFill>
                  <a:schemeClr val="tx2"/>
                </a:solidFill>
                <a:cs typeface="Calibri"/>
              </a:rPr>
              <a:t>Major problems with meeting 62 day target. Failing to treat people as soon as possible after diagnosis</a:t>
            </a:r>
          </a:p>
          <a:p>
            <a:r>
              <a:rPr lang="en-US" dirty="0">
                <a:solidFill>
                  <a:schemeClr val="tx2"/>
                </a:solidFill>
              </a:rPr>
              <a:t>Was not aware that non-malignant skin cancer was excluded. Revisit with climate change?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endParaRPr lang="en-US" dirty="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64" name="Picture 163" descr="Idea outline">
            <a:extLst>
              <a:ext uri="{FF2B5EF4-FFF2-40B4-BE49-F238E27FC236}">
                <a16:creationId xmlns:a16="http://schemas.microsoft.com/office/drawing/2014/main" id="{048EC98B-DA6F-5506-02C5-3E64341F4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36" r="5336"/>
          <a:stretch/>
        </p:blipFill>
        <p:spPr>
          <a:xfrm>
            <a:off x="9289370" y="1753140"/>
            <a:ext cx="3009589" cy="33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urple and white cells&#10;&#10;Description automatically generated">
            <a:extLst>
              <a:ext uri="{FF2B5EF4-FFF2-40B4-BE49-F238E27FC236}">
                <a16:creationId xmlns:a16="http://schemas.microsoft.com/office/drawing/2014/main" id="{4B47513A-CA13-0A6B-6C45-B9854296E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959" r="21959"/>
          <a:stretch/>
        </p:blipFill>
        <p:spPr>
          <a:xfrm>
            <a:off x="7038109" y="1"/>
            <a:ext cx="5170504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7101-BCDF-892A-9D19-86E4957160C6}"/>
              </a:ext>
            </a:extLst>
          </p:cNvPr>
          <p:cNvSpPr txBox="1"/>
          <p:nvPr/>
        </p:nvSpPr>
        <p:spPr>
          <a:xfrm>
            <a:off x="6308725" y="6862763"/>
            <a:ext cx="589915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35C53-9786-7580-F7A5-6CCE329D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0"/>
            <a:ext cx="6620323" cy="2244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  <a:cs typeface="Posterama"/>
              </a:rPr>
              <a:t>Understanding cancer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BC65-6184-E10F-91CC-5D26611B0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6" y="1773382"/>
            <a:ext cx="6296523" cy="45009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Death</a:t>
            </a:r>
            <a:br>
              <a:rPr lang="en-US" dirty="0"/>
            </a:br>
            <a:r>
              <a:rPr lang="en-US" dirty="0"/>
              <a:t>Long-term effectiveness of public health campaigns and medical treatments and prevention.</a:t>
            </a:r>
          </a:p>
          <a:p>
            <a:r>
              <a:rPr lang="en-US" b="1" dirty="0"/>
              <a:t>Incidences</a:t>
            </a:r>
            <a:br>
              <a:rPr lang="en-US" dirty="0"/>
            </a:br>
            <a:r>
              <a:rPr lang="en-US" dirty="0"/>
              <a:t>New cases. Tracking existing and emerging issues</a:t>
            </a:r>
          </a:p>
          <a:p>
            <a:r>
              <a:rPr lang="en-US" b="1" dirty="0"/>
              <a:t>Screening </a:t>
            </a:r>
            <a:r>
              <a:rPr lang="en-GB" b="1" dirty="0"/>
              <a:t>programmes</a:t>
            </a:r>
            <a:br>
              <a:rPr lang="en-US" dirty="0"/>
            </a:br>
            <a:r>
              <a:rPr lang="en-US" dirty="0"/>
              <a:t>Early detection, take-up by citizens</a:t>
            </a:r>
          </a:p>
          <a:p>
            <a:r>
              <a:rPr lang="en-US" b="1" dirty="0"/>
              <a:t>Waiting times for treatment</a:t>
            </a:r>
            <a:br>
              <a:rPr lang="en-US" dirty="0"/>
            </a:br>
            <a:r>
              <a:rPr lang="en-US" dirty="0"/>
              <a:t>Better outcomes, shorter = better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  <a:p>
            <a:pPr>
              <a:buClr>
                <a:srgbClr val="FFFFFF"/>
              </a:buClr>
            </a:pP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8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D2EC-EEA2-D0E4-545F-3F98D8B2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Lessons  - Data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7B6C-7FA4-0BE3-00A9-B68AE987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+mj-lt"/>
                <a:cs typeface="Calibri"/>
              </a:rPr>
              <a:t>Check accompanying reports of datasets – contained essential information </a:t>
            </a:r>
            <a:r>
              <a:rPr lang="en-GB" b="1" dirty="0">
                <a:latin typeface="+mj-lt"/>
                <a:cs typeface="Calibri"/>
              </a:rPr>
              <a:t>not present in data dictionary</a:t>
            </a:r>
            <a:endParaRPr lang="en-GB" b="1" dirty="0">
              <a:latin typeface="+mj-lt"/>
            </a:endParaRPr>
          </a:p>
          <a:p>
            <a:r>
              <a:rPr lang="en-GB" dirty="0">
                <a:latin typeface="+mj-lt"/>
                <a:cs typeface="Calibri"/>
              </a:rPr>
              <a:t>Watch for datasets that include totals – can end up double counting if don’t filter out</a:t>
            </a:r>
            <a:endParaRPr lang="en-GB" b="1" dirty="0">
              <a:latin typeface="+mj-lt"/>
              <a:cs typeface="Calibri"/>
            </a:endParaRPr>
          </a:p>
          <a:p>
            <a:r>
              <a:rPr lang="en-GB" dirty="0">
                <a:latin typeface="+mj-lt"/>
                <a:cs typeface="Calibri"/>
              </a:rPr>
              <a:t>'All' ...is it really? Double check if there are exceptions/caveats</a:t>
            </a:r>
          </a:p>
          <a:p>
            <a:r>
              <a:rPr lang="en-US" dirty="0">
                <a:latin typeface="+mj-lt"/>
                <a:cs typeface="Arial"/>
              </a:rPr>
              <a:t>Shiny documents useful for exploratory work</a:t>
            </a:r>
          </a:p>
          <a:p>
            <a:r>
              <a:rPr lang="en-US" dirty="0">
                <a:latin typeface="+mj-lt"/>
                <a:cs typeface="Arial"/>
              </a:rPr>
              <a:t>Reading Excel with multiple tables – use 'range' argument of read_excel to retrieve </a:t>
            </a:r>
          </a:p>
          <a:p>
            <a:r>
              <a:rPr lang="en-US" dirty="0">
                <a:latin typeface="+mj-lt"/>
                <a:cs typeface="Arial"/>
              </a:rPr>
              <a:t>R '</a:t>
            </a:r>
            <a:r>
              <a:rPr lang="en-GB" dirty="0">
                <a:latin typeface="+mj-lt"/>
                <a:cs typeface="Arial"/>
              </a:rPr>
              <a:t>gt</a:t>
            </a:r>
            <a:r>
              <a:rPr lang="en-US" dirty="0">
                <a:latin typeface="+mj-lt"/>
                <a:cs typeface="Arial"/>
              </a:rPr>
              <a:t>' package helpful for nice tables in markdown</a:t>
            </a:r>
          </a:p>
          <a:p>
            <a:pPr marL="0" indent="0">
              <a:buNone/>
            </a:pPr>
            <a:endParaRPr lang="en-GB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841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7291-36DA-C376-78D5-B730CE53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Demo – Cancer Risk Tool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7FFC-0EE0-D7C2-2578-9107A025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3200">
                <a:cs typeface="Calibri"/>
              </a:rPr>
              <a:t>Shiny Document</a:t>
            </a:r>
          </a:p>
          <a:p>
            <a:endParaRPr lang="en-GB" sz="3200">
              <a:cs typeface="Calibri"/>
            </a:endParaRPr>
          </a:p>
          <a:p>
            <a:r>
              <a:rPr lang="en-GB" sz="3200">
                <a:ea typeface="+mn-lt"/>
                <a:cs typeface="+mn-lt"/>
              </a:rPr>
              <a:t>Introduction to interactive documents</a:t>
            </a:r>
            <a:br>
              <a:rPr lang="en-GB" sz="3200">
                <a:ea typeface="+mn-lt"/>
                <a:cs typeface="+mn-lt"/>
              </a:rPr>
            </a:br>
            <a:r>
              <a:rPr lang="en-GB" sz="3200">
                <a:ea typeface="+mn-lt"/>
                <a:cs typeface="+mn-lt"/>
                <a:hlinkClick r:id="rId2"/>
              </a:rPr>
              <a:t>https://shiny.posit.co/r/articles/build/interactive-docs/</a:t>
            </a:r>
            <a:endParaRPr lang="en-GB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78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1B48-5B79-112F-F194-DCCE6140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descr="Be the Early Bird">
            <a:hlinkClick r:id="" action="ppaction://media"/>
            <a:extLst>
              <a:ext uri="{FF2B5EF4-FFF2-40B4-BE49-F238E27FC236}">
                <a16:creationId xmlns:a16="http://schemas.microsoft.com/office/drawing/2014/main" id="{50F8CBD8-3129-0043-DF75-648F4A23A8F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1924-8A09-7773-AE98-854636A9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tx2"/>
                </a:solidFill>
                <a:cs typeface="Posterama"/>
              </a:rPr>
              <a:t>Challenges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2826-98D3-6898-259E-498F1D8F3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16" y="2196957"/>
            <a:ext cx="8717882" cy="43344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GB" sz="32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Lack of domain knowledge – jargon to learn.</a:t>
            </a:r>
            <a:br>
              <a:rPr lang="en-GB" dirty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“malignant neoplasm”/”cancer site” / ICD-10 etc</a:t>
            </a:r>
          </a:p>
          <a:p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Multiple sources, many available – which to choose?</a:t>
            </a:r>
          </a:p>
          <a:p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Public Health Scotland – some relevant content still on 'old’ ISD website.</a:t>
            </a:r>
          </a:p>
          <a:p>
            <a:r>
              <a:rPr lang="en-GB" dirty="0">
                <a:solidFill>
                  <a:schemeClr val="tx2"/>
                </a:solidFill>
                <a:latin typeface="Arial"/>
                <a:cs typeface="Arial"/>
              </a:rPr>
              <a:t>Excel format files more designed for readability by humans than programmatic access</a:t>
            </a:r>
            <a:endParaRPr lang="en-GB" sz="3200" dirty="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buClr>
                <a:srgbClr val="FFFFFF"/>
              </a:buClr>
            </a:pPr>
            <a:endParaRPr lang="en-GB" sz="3200" dirty="0">
              <a:solidFill>
                <a:schemeClr val="tx2"/>
              </a:solidFill>
            </a:endParaRPr>
          </a:p>
        </p:txBody>
      </p:sp>
      <p:pic>
        <p:nvPicPr>
          <p:cNvPr id="47" name="Picture 46" descr="Hurdle with solid fill">
            <a:extLst>
              <a:ext uri="{FF2B5EF4-FFF2-40B4-BE49-F238E27FC236}">
                <a16:creationId xmlns:a16="http://schemas.microsoft.com/office/drawing/2014/main" id="{593CC020-61CC-1563-D2A9-EC059815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016" r="7016"/>
          <a:stretch/>
        </p:blipFill>
        <p:spPr>
          <a:xfrm>
            <a:off x="9016798" y="1777608"/>
            <a:ext cx="283176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FE2F2-0EF0-2EFB-39AD-25401519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  <a:cs typeface="Calibri Light"/>
              </a:rPr>
              <a:t>ICD-10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1A46-96D3-F87F-A8B3-47ED64822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"... International Statistical Classification of Diseases and Related Health Problems (ICD), a medical classification list by the World Health Organization (WHO). It contains codes for diseases, signs and symptoms, abnormal findings, complaints, social circumstances, and external causes of injury or diseases"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- Wikipedia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>
                <a:cs typeface="Calibri"/>
              </a:rPr>
              <a:t>NHS Scotland uses version </a:t>
            </a:r>
            <a:r>
              <a:rPr lang="en-GB" b="1">
                <a:cs typeface="Calibri"/>
              </a:rPr>
              <a:t>ICD-10</a:t>
            </a:r>
            <a:r>
              <a:rPr lang="en-GB">
                <a:cs typeface="Calibri"/>
              </a:rPr>
              <a:t> to categorise different medical conditions.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60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10D5-CD92-5C90-AF69-3D84DC160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2"/>
                </a:solidFill>
                <a:cs typeface="Posterama"/>
              </a:rPr>
              <a:t>Story of insights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2F55A-471F-86B8-F804-5F574159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80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buClr>
                <a:srgbClr val="FFFFFF"/>
              </a:buClr>
            </a:pPr>
            <a:endParaRPr lang="en-GB" sz="1800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buClr>
                <a:srgbClr val="FFFFFF"/>
              </a:buClr>
            </a:pPr>
            <a:endParaRPr lang="en-GB" sz="1800">
              <a:solidFill>
                <a:schemeClr val="tx2"/>
              </a:solidFill>
            </a:endParaRPr>
          </a:p>
        </p:txBody>
      </p:sp>
      <p:pic>
        <p:nvPicPr>
          <p:cNvPr id="66" name="Picture 65" descr="Audit, Chart, Graph, Hand, Writing Free Stock Photo - Public Domain ...">
            <a:extLst>
              <a:ext uri="{FF2B5EF4-FFF2-40B4-BE49-F238E27FC236}">
                <a16:creationId xmlns:a16="http://schemas.microsoft.com/office/drawing/2014/main" id="{CAF644D5-D710-6058-612C-6BF909F61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6" r="20986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8594A-5EBB-94F9-894E-20DB58015218}"/>
              </a:ext>
            </a:extLst>
          </p:cNvPr>
          <p:cNvSpPr txBox="1"/>
          <p:nvPr/>
        </p:nvSpPr>
        <p:spPr>
          <a:xfrm>
            <a:off x="1619250" y="361949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2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D679-0D40-3BE6-4F9C-DB3FA8F1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Insights - Death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055C-11C1-54D8-52CE-7E9DD669E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”The underlying </a:t>
            </a:r>
            <a:r>
              <a:rPr lang="en-GB" b="1" dirty="0"/>
              <a:t>cause of death </a:t>
            </a:r>
            <a:r>
              <a:rPr lang="en-GB" dirty="0"/>
              <a:t>is defined as the disease or injury which initiated the chain of morbid events leading directly to death, or the accident/act which produced the fatal injury. “ - NRS</a:t>
            </a:r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endParaRPr lang="en-GB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“All ages age-standardised death rates for all causes and certain selected causes, Scotland, 1994 to 2022”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Definition: rate is deaths per 100,000 people in Scotland using using the European Standard Population.</a:t>
            </a:r>
          </a:p>
          <a:p>
            <a:pPr marL="0" indent="0">
              <a:buNone/>
            </a:pPr>
            <a:r>
              <a:rPr lang="en-GB" dirty="0">
                <a:cs typeface="Calibri" panose="020F0502020204030204"/>
              </a:rPr>
              <a:t>National Records of Scotland data is © Crown Copyright 2023</a:t>
            </a:r>
            <a:br>
              <a:rPr lang="en-GB" dirty="0">
                <a:cs typeface="Calibri" panose="020F0502020204030204"/>
              </a:rPr>
            </a:br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277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83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10840-62AD-9895-5670-7C0A44F7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Death from cancer in Scotland compared to other causes?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8BBAF1C-4020-E6EE-9EAC-A08DD20D6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37" y="302712"/>
            <a:ext cx="9168226" cy="65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3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A776D-0856-8F34-5FFF-03BBE0DF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3891" y="74671"/>
            <a:ext cx="9504218" cy="6783329"/>
          </a:xfrm>
        </p:spPr>
      </p:pic>
    </p:spTree>
    <p:extLst>
      <p:ext uri="{BB962C8B-B14F-4D97-AF65-F5344CB8AC3E}">
        <p14:creationId xmlns:p14="http://schemas.microsoft.com/office/powerpoint/2010/main" val="284025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ease&#10;&#10;Description automatically generated with medium confidence">
            <a:extLst>
              <a:ext uri="{FF2B5EF4-FFF2-40B4-BE49-F238E27FC236}">
                <a16:creationId xmlns:a16="http://schemas.microsoft.com/office/drawing/2014/main" id="{77A4176B-4D5D-EEE7-C277-9381EE14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9" y="1"/>
            <a:ext cx="96088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56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1641</Words>
  <Application>Microsoft Office PowerPoint</Application>
  <PresentationFormat>Widescreen</PresentationFormat>
  <Paragraphs>190</Paragraphs>
  <Slides>22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Cancer in Scotland</vt:lpstr>
      <vt:lpstr>Understanding cancer data</vt:lpstr>
      <vt:lpstr>Challenges</vt:lpstr>
      <vt:lpstr>ICD-10</vt:lpstr>
      <vt:lpstr>Story of insights</vt:lpstr>
      <vt:lpstr>Insights - Death</vt:lpstr>
      <vt:lpstr>Death from cancer in Scotland compared to other causes?</vt:lpstr>
      <vt:lpstr>PowerPoint Presentation</vt:lpstr>
      <vt:lpstr>PowerPoint Presentation</vt:lpstr>
      <vt:lpstr>PowerPoint Presentation</vt:lpstr>
      <vt:lpstr>Insights – Incidences</vt:lpstr>
      <vt:lpstr>PowerPoint Presentation</vt:lpstr>
      <vt:lpstr>Age Range</vt:lpstr>
      <vt:lpstr>PowerPoint Presentation</vt:lpstr>
      <vt:lpstr>Insights  - Screening</vt:lpstr>
      <vt:lpstr>Insights Waiting Times</vt:lpstr>
      <vt:lpstr>Implementation</vt:lpstr>
      <vt:lpstr>Enhancements</vt:lpstr>
      <vt:lpstr>Lessons - Cancer</vt:lpstr>
      <vt:lpstr>Lessons  - Data</vt:lpstr>
      <vt:lpstr>Demo – Cancer Risk Tool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Data Quine</cp:lastModifiedBy>
  <cp:revision>17</cp:revision>
  <dcterms:created xsi:type="dcterms:W3CDTF">2023-10-08T23:16:02Z</dcterms:created>
  <dcterms:modified xsi:type="dcterms:W3CDTF">2023-11-13T06:02:23Z</dcterms:modified>
</cp:coreProperties>
</file>